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7" r:id="rId2"/>
    <p:sldId id="272" r:id="rId3"/>
    <p:sldId id="273" r:id="rId4"/>
    <p:sldId id="274" r:id="rId5"/>
    <p:sldId id="275" r:id="rId6"/>
    <p:sldId id="256" r:id="rId7"/>
    <p:sldId id="271" r:id="rId8"/>
    <p:sldId id="277" r:id="rId9"/>
    <p:sldId id="264" r:id="rId10"/>
    <p:sldId id="268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Chasney" initials="SC" lastIdx="1" clrIdx="0">
    <p:extLst>
      <p:ext uri="{19B8F6BF-5375-455C-9EA6-DF929625EA0E}">
        <p15:presenceInfo xmlns:p15="http://schemas.microsoft.com/office/powerpoint/2012/main" userId="Sarah Chasn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095"/>
    <a:srgbClr val="FFC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18" autoAdjust="0"/>
    <p:restoredTop sz="94660"/>
  </p:normalViewPr>
  <p:slideViewPr>
    <p:cSldViewPr snapToGrid="0">
      <p:cViewPr varScale="1">
        <p:scale>
          <a:sx n="66" d="100"/>
          <a:sy n="66" d="100"/>
        </p:scale>
        <p:origin x="7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235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569D4-D260-45D4-9303-2D5883DFC715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038475" y="8847859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r"/>
            <a:r>
              <a:rPr lang="en-US"/>
              <a:t>© Proliant confidential and proprietary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BC3E6-2E85-43A6-9F85-154D1DA2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00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75460-8451-44B5-BD59-5B454ED2C37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© Proliant confidential and proprietary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3736D-2632-438E-840C-48AAC116D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1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EF1E3-8DC5-4C78-8138-317EE2C1F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2CB85-3C6D-490D-852D-9D94BDB84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78D87-9394-4831-84C7-B460D0C7A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63915-5826-4300-95A0-55287804C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6284"/>
            <a:ext cx="4114800" cy="365125"/>
          </a:xfrm>
        </p:spPr>
        <p:txBody>
          <a:bodyPr/>
          <a:lstStyle/>
          <a:p>
            <a:r>
              <a:rPr lang="en-US"/>
              <a:t>© Proliant confidential and proprietary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1DA08-EF9D-4E14-AF6C-57918157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628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E503AB-F565-4D09-9264-A5011BBA16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7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86412-36AB-47D8-8DCA-E6350D8B2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5D4A9-91AB-4C36-B722-49F7F1FAD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BE3D0-6279-4FE4-87C6-53ECF7467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CE365-09E2-4108-A878-5B773F957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© Proliant confidential and proprietary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EB579-36B8-4F04-9D97-3594AC3A6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03AB-F565-4D09-9264-A5011BBA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2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1E80A-60E7-4308-AD58-080F10AB67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3B581-67BF-4732-AE2B-B03AE9EA3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F51BC-6F24-4FA7-ACA5-63B30963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8AB76-97DE-4BA6-A2F1-25468255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© Proliant confidential and proprietary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32D2C-220E-4DC6-ACA9-D84BACD7F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03AB-F565-4D09-9264-A5011BBA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9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EDEC8-C476-423A-A08E-1C8C5A4DD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5EFD8-A2B1-45D4-90CD-ECB85BBC1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A0CD0-8CDC-4BB6-9CDB-4785DB691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 Proliant confidential and proprietary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0DF86-AAD3-4A80-9712-41343B95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E503AB-F565-4D09-9264-A5011BBA16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4E0B-39CC-4FDC-88D1-9236F1BD6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44709-52C4-4488-9232-FDF258BF6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2ACD3-9764-4A07-8C6D-9D0F6C70A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68748-C945-4E92-ABD4-292B249F1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© Proliant confidential and proprietary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BF973-946D-4638-AD9A-14E500871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03AB-F565-4D09-9264-A5011BBA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7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9CFD0-78F5-4194-8FF4-F3CDA583B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AB91-9F20-42F9-AC7B-9336E9B26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62633-9F00-4AE8-BC6C-DD1E934CE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D56BE-51DB-4062-80D0-314E685D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EE292-E4BB-48B1-AE81-08F16805D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© Proliant confidential and proprietary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68C9B-46A7-44A6-8E74-3B776EE25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03AB-F565-4D09-9264-A5011BBA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3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49555-A8C4-4F49-82B5-87A87A020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630F9-9E72-42B8-99B3-5318FDD9C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C3C34-3DCC-4C06-BF80-C06D8C02D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6E076-84DD-4BA8-B5E8-7ED2741A39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E906E6-7A7D-41CF-BCC8-37E190B18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62EB66-EBB7-4B8C-8DC2-BE34CF098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20DA8B-AD8E-4F43-938D-BCCA4728E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© Proliant confidential and proprietary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A5BA27-126C-4FC5-977E-44E5886C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03AB-F565-4D09-9264-A5011BBA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FE0F4-88DA-444B-91B8-B4A8C3FF8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64AB8E-867B-458C-BE73-BF61A5B24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877B94-57FF-4723-B048-1BA24651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© Proliant confidential and proprietary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866BC-F0C0-49E7-9347-BDCFF2B81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03AB-F565-4D09-9264-A5011BBA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1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F0C9CB-D274-4BE5-9142-E78E439F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DC754B-64E3-4419-ACF0-D08967191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2346" y="6356350"/>
            <a:ext cx="4114800" cy="365125"/>
          </a:xfrm>
        </p:spPr>
        <p:txBody>
          <a:bodyPr/>
          <a:lstStyle/>
          <a:p>
            <a:r>
              <a:rPr lang="en-US"/>
              <a:t>© Proliant confidential and proprietary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ED273-BB7B-44B6-A1A4-D2A76990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809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E503AB-F565-4D09-9264-A5011BBA16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6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B1536-0B0A-43A7-A946-037924193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CAA62-BA2D-4ED8-9CE4-7A33F0F71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27414-8E7E-4F02-88A1-AE992560D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683B-EA3C-4B39-8FB5-5F229BB9C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8942A-6A51-4E62-B531-1C6669AF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6284"/>
            <a:ext cx="4114800" cy="365125"/>
          </a:xfrm>
        </p:spPr>
        <p:txBody>
          <a:bodyPr/>
          <a:lstStyle/>
          <a:p>
            <a:r>
              <a:rPr lang="en-US"/>
              <a:t>© Proliant confidential and proprietary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5851C-8118-4129-9229-07E841FC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2188" y="6336284"/>
            <a:ext cx="2743200" cy="365125"/>
          </a:xfrm>
        </p:spPr>
        <p:txBody>
          <a:bodyPr/>
          <a:lstStyle/>
          <a:p>
            <a:fld id="{D4E503AB-F565-4D09-9264-A5011BBA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7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272D4-E9D3-4390-BA17-12AC92A00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9F163F-9969-42E4-BDEC-2FAA5DF2E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B2F01-FCDA-40F7-970C-48E168064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1E68E-D1DF-4DAB-961D-FEA12B33A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D9490-9C7C-4FF0-9F32-A76CE1A6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© Proliant confidential and proprietary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FED1B-B4AA-4E6F-9E3E-1B186CE8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03AB-F565-4D09-9264-A5011BBA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6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514577-EDE3-49F2-9CCB-F41A747A7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63379-6FE2-4C1F-A2F4-E33731678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3314A-F27D-4E57-BE23-6E6731B9C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8172F-85DE-4EDF-9A48-4955C9955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Proliant confidential and proprietary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A9872-8CFE-408C-B682-64F02D7D2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503AB-F565-4D09-9264-A5011BBA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mailto:PayrollBWWCA@pacificbells.com" TargetMode="External"/><Relationship Id="rId7" Type="http://schemas.openxmlformats.org/officeDocument/2006/relationships/image" Target="../media/image29.jpeg"/><Relationship Id="rId2" Type="http://schemas.openxmlformats.org/officeDocument/2006/relationships/hyperlink" Target="mailto:Schasney@pacificbells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new.readypayonline.com/Proliant/Login/Login.aspx?AutoLogout=True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ayroll@pacificbells.com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E270A9-077E-47B7-B5FD-C943711D9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33" y="995157"/>
            <a:ext cx="4866667" cy="48095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B018D4-4711-4862-B4D4-C73C382E8553}"/>
              </a:ext>
            </a:extLst>
          </p:cNvPr>
          <p:cNvSpPr txBox="1"/>
          <p:nvPr/>
        </p:nvSpPr>
        <p:spPr>
          <a:xfrm>
            <a:off x="5995910" y="904309"/>
            <a:ext cx="58521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Rancho" panose="02000000000000000000" pitchFamily="2" charset="0"/>
                <a:ea typeface="Rancho" panose="02000000000000000000" pitchFamily="2" charset="0"/>
              </a:rPr>
              <a:t>Team Member </a:t>
            </a:r>
            <a:b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Rancho" panose="02000000000000000000" pitchFamily="2" charset="0"/>
                <a:ea typeface="Rancho" panose="02000000000000000000" pitchFamily="2" charset="0"/>
              </a:rPr>
            </a:b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Rancho" panose="02000000000000000000" pitchFamily="2" charset="0"/>
                <a:ea typeface="Rancho" panose="02000000000000000000" pitchFamily="2" charset="0"/>
              </a:rPr>
              <a:t>Self Service </a:t>
            </a:r>
          </a:p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Rancho" panose="02000000000000000000" pitchFamily="2" charset="0"/>
                <a:ea typeface="Rancho" panose="02000000000000000000" pitchFamily="2" charset="0"/>
              </a:rPr>
              <a:t>Quick Access Guide</a:t>
            </a:r>
          </a:p>
          <a:p>
            <a:pPr algn="ctr"/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Rancho" panose="02000000000000000000" pitchFamily="2" charset="0"/>
              <a:ea typeface="Rancho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ReadyPay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Online</a:t>
            </a:r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1032439B-86A3-49B1-BD25-C686525916FB}"/>
              </a:ext>
            </a:extLst>
          </p:cNvPr>
          <p:cNvSpPr/>
          <p:nvPr/>
        </p:nvSpPr>
        <p:spPr>
          <a:xfrm>
            <a:off x="5723897" y="3274189"/>
            <a:ext cx="6446520" cy="125730"/>
          </a:xfrm>
          <a:prstGeom prst="mathMinus">
            <a:avLst/>
          </a:prstGeom>
          <a:solidFill>
            <a:schemeClr val="accent4"/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673025" y="4082773"/>
            <a:ext cx="2655895" cy="3332876"/>
            <a:chOff x="2525705" y="1109662"/>
            <a:chExt cx="2655895" cy="33328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102" b="28264"/>
            <a:stretch/>
          </p:blipFill>
          <p:spPr>
            <a:xfrm>
              <a:off x="2525705" y="1109662"/>
              <a:ext cx="2655895" cy="235556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525705" y="3465225"/>
              <a:ext cx="2655895" cy="977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4129AF0-538F-465F-BDE4-08FE084B7A53}"/>
              </a:ext>
            </a:extLst>
          </p:cNvPr>
          <p:cNvSpPr txBox="1"/>
          <p:nvPr/>
        </p:nvSpPr>
        <p:spPr>
          <a:xfrm>
            <a:off x="9068085" y="3388599"/>
            <a:ext cx="3886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TM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03AB-F565-4D09-9264-A5011BBA166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4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B54B1C-7790-4FFB-BE42-8DD3007BD9DC}"/>
              </a:ext>
            </a:extLst>
          </p:cNvPr>
          <p:cNvSpPr txBox="1"/>
          <p:nvPr/>
        </p:nvSpPr>
        <p:spPr>
          <a:xfrm>
            <a:off x="6223937" y="4070490"/>
            <a:ext cx="5984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Rancho" panose="02000000000000000000" pitchFamily="2" charset="0"/>
                <a:ea typeface="Rancho" panose="02000000000000000000" pitchFamily="2" charset="0"/>
              </a:rPr>
              <a:t>We’re here to support </a:t>
            </a:r>
            <a:r>
              <a:rPr lang="en-US" sz="3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Rancho" panose="02000000000000000000" pitchFamily="2" charset="0"/>
                <a:ea typeface="Rancho" panose="02000000000000000000" pitchFamily="2" charset="0"/>
              </a:rPr>
              <a:t>YOU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Rancho" panose="02000000000000000000" pitchFamily="2" charset="0"/>
                <a:ea typeface="Rancho" panose="02000000000000000000" pitchFamily="2" charset="0"/>
              </a:rPr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A4D005-31B4-449F-883E-B5A86B80A79D}"/>
              </a:ext>
            </a:extLst>
          </p:cNvPr>
          <p:cNvSpPr txBox="1"/>
          <p:nvPr/>
        </p:nvSpPr>
        <p:spPr>
          <a:xfrm>
            <a:off x="4951289" y="4725079"/>
            <a:ext cx="496954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Sarah Chasney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Payroll Manager	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Schasney@pacificbells.com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Payroll Team	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PayrollWings@pacificbells.com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94604" y="241611"/>
            <a:ext cx="3462996" cy="4171793"/>
            <a:chOff x="6391275" y="900112"/>
            <a:chExt cx="2905125" cy="35718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900" y="900112"/>
              <a:ext cx="2857500" cy="357187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391275" y="3157091"/>
              <a:ext cx="2905125" cy="1314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98954"/>
            <a:ext cx="4840448" cy="30590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160" y="5969479"/>
            <a:ext cx="2461188" cy="701349"/>
          </a:xfrm>
          <a:prstGeom prst="rect">
            <a:avLst/>
          </a:prstGeom>
        </p:spPr>
      </p:pic>
      <p:pic>
        <p:nvPicPr>
          <p:cNvPr id="2052" name="Picture 4" descr="Image result for do you have any questions?">
            <a:extLst>
              <a:ext uri="{FF2B5EF4-FFF2-40B4-BE49-F238E27FC236}">
                <a16:creationId xmlns:a16="http://schemas.microsoft.com/office/drawing/2014/main" id="{4FC80526-3BA6-4C71-8B26-E41E68CD4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666" y="118860"/>
            <a:ext cx="5406618" cy="394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7E0BBD-E7D7-43B5-9CD2-5B4FC2BD09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8286" y="118860"/>
            <a:ext cx="1684653" cy="94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0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10DA85-046E-46E7-86A6-5BB051D24BB3}"/>
              </a:ext>
            </a:extLst>
          </p:cNvPr>
          <p:cNvSpPr txBox="1"/>
          <p:nvPr/>
        </p:nvSpPr>
        <p:spPr>
          <a:xfrm>
            <a:off x="596647" y="5979621"/>
            <a:ext cx="398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Enter your username and password, then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Click Login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11">
            <a:extLst>
              <a:ext uri="{FF2B5EF4-FFF2-40B4-BE49-F238E27FC236}">
                <a16:creationId xmlns:a16="http://schemas.microsoft.com/office/drawing/2014/main" id="{433723ED-512E-40F6-9E0A-A16828FEE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r="5572"/>
          <a:stretch/>
        </p:blipFill>
        <p:spPr>
          <a:xfrm>
            <a:off x="338558" y="2344912"/>
            <a:ext cx="4726885" cy="3593152"/>
          </a:xfrm>
          <a:ln w="190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F51DAB-C790-4CE8-9014-94C1F0804481}"/>
              </a:ext>
            </a:extLst>
          </p:cNvPr>
          <p:cNvSpPr txBox="1"/>
          <p:nvPr/>
        </p:nvSpPr>
        <p:spPr>
          <a:xfrm>
            <a:off x="190238" y="1677802"/>
            <a:ext cx="5829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 Here!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https://new.readypayonline.com/Proliant/Login/Login.aspx?AutoLogout=True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C49C6E-FC2F-4E52-82FA-6056CC8B436F}"/>
              </a:ext>
            </a:extLst>
          </p:cNvPr>
          <p:cNvGrpSpPr/>
          <p:nvPr/>
        </p:nvGrpSpPr>
        <p:grpSpPr>
          <a:xfrm>
            <a:off x="1052150" y="100655"/>
            <a:ext cx="3368758" cy="1077218"/>
            <a:chOff x="4563283" y="693873"/>
            <a:chExt cx="2857902" cy="107721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C67F8D9-54D7-45AD-9ED4-26753E074D61}"/>
                </a:ext>
              </a:extLst>
            </p:cNvPr>
            <p:cNvSpPr txBox="1"/>
            <p:nvPr/>
          </p:nvSpPr>
          <p:spPr>
            <a:xfrm>
              <a:off x="6342309" y="693995"/>
              <a:ext cx="3886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TM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164C0D-D90E-42BE-9C5F-C2C79CBD77C9}"/>
                </a:ext>
              </a:extLst>
            </p:cNvPr>
            <p:cNvSpPr txBox="1"/>
            <p:nvPr/>
          </p:nvSpPr>
          <p:spPr>
            <a:xfrm>
              <a:off x="4563283" y="693873"/>
              <a:ext cx="28579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ancho"/>
                </a:rPr>
                <a:t>Logging in to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ancho"/>
                </a:rPr>
                <a:t>ReadyPay</a:t>
              </a:r>
              <a:endPara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ncho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EDBE434-606A-4E6C-B6B3-1B3C0257964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09" y="6321199"/>
            <a:ext cx="1531287" cy="43636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F8F0AE3-21BA-442B-BBD4-20484EC88F01}"/>
              </a:ext>
            </a:extLst>
          </p:cNvPr>
          <p:cNvGrpSpPr/>
          <p:nvPr/>
        </p:nvGrpSpPr>
        <p:grpSpPr>
          <a:xfrm>
            <a:off x="9249212" y="52541"/>
            <a:ext cx="2719526" cy="1675040"/>
            <a:chOff x="6044701" y="161014"/>
            <a:chExt cx="2719526" cy="1675040"/>
          </a:xfrm>
          <a:solidFill>
            <a:schemeClr val="accent6"/>
          </a:solidFill>
        </p:grpSpPr>
        <p:sp>
          <p:nvSpPr>
            <p:cNvPr id="13" name="Explosion: 8 Points 12">
              <a:extLst>
                <a:ext uri="{FF2B5EF4-FFF2-40B4-BE49-F238E27FC236}">
                  <a16:creationId xmlns:a16="http://schemas.microsoft.com/office/drawing/2014/main" id="{9D6B57A2-8477-47C9-80DA-17267C8FB832}"/>
                </a:ext>
              </a:extLst>
            </p:cNvPr>
            <p:cNvSpPr/>
            <p:nvPr/>
          </p:nvSpPr>
          <p:spPr>
            <a:xfrm>
              <a:off x="6044701" y="161014"/>
              <a:ext cx="2719526" cy="1675040"/>
            </a:xfrm>
            <a:prstGeom prst="irregularSeal1">
              <a:avLst/>
            </a:prstGeom>
            <a:solidFill>
              <a:srgbClr val="AA72D4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B3A390-E716-405F-98BF-34C519294840}"/>
                </a:ext>
              </a:extLst>
            </p:cNvPr>
            <p:cNvSpPr txBox="1"/>
            <p:nvPr/>
          </p:nvSpPr>
          <p:spPr>
            <a:xfrm>
              <a:off x="6544760" y="761604"/>
              <a:ext cx="18585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Did you try logging on and got this message?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FA23DB8-B0DA-4938-B336-71453D8D3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355" y="2525999"/>
            <a:ext cx="4723604" cy="3915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975A555-B4B8-48CC-A354-C649F8920348}"/>
              </a:ext>
            </a:extLst>
          </p:cNvPr>
          <p:cNvSpPr txBox="1">
            <a:spLocks/>
          </p:cNvSpPr>
          <p:nvPr/>
        </p:nvSpPr>
        <p:spPr>
          <a:xfrm>
            <a:off x="90428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CC938D-1C35-45FF-9C23-71E79CD0081B}"/>
              </a:ext>
            </a:extLst>
          </p:cNvPr>
          <p:cNvSpPr txBox="1"/>
          <p:nvPr/>
        </p:nvSpPr>
        <p:spPr>
          <a:xfrm>
            <a:off x="8274078" y="2212915"/>
            <a:ext cx="3429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 big deal!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Click “Forgot your password” </a:t>
            </a:r>
          </a:p>
        </p:txBody>
      </p:sp>
      <p:pic>
        <p:nvPicPr>
          <p:cNvPr id="18" name="Picture 10" descr="C:\Users\CChavez\AppData\Local\Temp\SNAGHTML3cd6ffe3.PNG">
            <a:extLst>
              <a:ext uri="{FF2B5EF4-FFF2-40B4-BE49-F238E27FC236}">
                <a16:creationId xmlns:a16="http://schemas.microsoft.com/office/drawing/2014/main" id="{A3485913-AE49-47AC-9DA5-0F84E6AD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369" y="779068"/>
            <a:ext cx="3917391" cy="139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buffalo wild wings ">
            <a:extLst>
              <a:ext uri="{FF2B5EF4-FFF2-40B4-BE49-F238E27FC236}">
                <a16:creationId xmlns:a16="http://schemas.microsoft.com/office/drawing/2014/main" id="{7154EDFF-D973-453E-A386-12A8E7E7A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87" y="2774016"/>
            <a:ext cx="1481919" cy="3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65F2A9-405F-41AE-AC60-9C33C423BF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447" y="3330430"/>
            <a:ext cx="885038" cy="8850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4A4C4F-8189-461A-99B3-77DDF92035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67" y="0"/>
            <a:ext cx="1235260" cy="12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9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FD093-32CA-44ED-BBDC-0B7F1C6A6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124" y="6427586"/>
            <a:ext cx="2743200" cy="365125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C60A6E-2D16-4D57-875B-EE4A4B7A2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89" y="2156551"/>
            <a:ext cx="4394005" cy="40018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4DC137-3845-4CDD-B8CF-94A2B194F94C}"/>
              </a:ext>
            </a:extLst>
          </p:cNvPr>
          <p:cNvSpPr txBox="1"/>
          <p:nvPr/>
        </p:nvSpPr>
        <p:spPr>
          <a:xfrm>
            <a:off x="1214371" y="1721872"/>
            <a:ext cx="3013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Enter your username and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Click GO.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7E511-0D9C-4E40-95B7-46B819311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712" y="1833890"/>
            <a:ext cx="4605128" cy="48322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D17EB6-6CE0-4FBB-996B-39E5B058C20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348" y="6356350"/>
            <a:ext cx="1531287" cy="4363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87ED09-CA5E-4D96-B615-009CD69C0E14}"/>
              </a:ext>
            </a:extLst>
          </p:cNvPr>
          <p:cNvSpPr txBox="1"/>
          <p:nvPr/>
        </p:nvSpPr>
        <p:spPr>
          <a:xfrm>
            <a:off x="797756" y="6196753"/>
            <a:ext cx="342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 will bring you to this page. You need to fill in all red areas then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Click Change Password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148131-6A4F-417E-8395-95C7E90B7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621" y="245017"/>
            <a:ext cx="4554406" cy="2338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B554E4-E9D3-4EE9-AFF7-B74AFF0B153C}"/>
              </a:ext>
            </a:extLst>
          </p:cNvPr>
          <p:cNvSpPr txBox="1"/>
          <p:nvPr/>
        </p:nvSpPr>
        <p:spPr>
          <a:xfrm>
            <a:off x="9343124" y="2803400"/>
            <a:ext cx="288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Once completed with success message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Click Return To Login Page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A882B3-91D1-4590-B3CF-9E932912C7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67" y="0"/>
            <a:ext cx="1235260" cy="12352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EAD1EDB-01C9-4689-83E4-AF7B21FAE8E5}"/>
              </a:ext>
            </a:extLst>
          </p:cNvPr>
          <p:cNvSpPr txBox="1"/>
          <p:nvPr/>
        </p:nvSpPr>
        <p:spPr>
          <a:xfrm>
            <a:off x="1052150" y="100655"/>
            <a:ext cx="3368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ncho"/>
              </a:rPr>
              <a:t>Logging in to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ncho"/>
              </a:rPr>
              <a:t>ReadyPay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Rancho"/>
            </a:endParaRPr>
          </a:p>
        </p:txBody>
      </p:sp>
    </p:spTree>
    <p:extLst>
      <p:ext uri="{BB962C8B-B14F-4D97-AF65-F5344CB8AC3E}">
        <p14:creationId xmlns:p14="http://schemas.microsoft.com/office/powerpoint/2010/main" val="119948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9EFB228-6962-4EAC-87BD-EE539F27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0655" y="6425739"/>
            <a:ext cx="2743200" cy="36512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447447-4E54-45D4-BD61-CDB8D94ED2B3}"/>
              </a:ext>
            </a:extLst>
          </p:cNvPr>
          <p:cNvSpPr txBox="1"/>
          <p:nvPr/>
        </p:nvSpPr>
        <p:spPr>
          <a:xfrm>
            <a:off x="10462626" y="1439149"/>
            <a:ext cx="1643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 have not validated your email before changing your password, you will get this screen. Enter your email and then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Click Send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4CB237-1FFE-44B6-AB9B-FF58EF4100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879" y="6354503"/>
            <a:ext cx="1531287" cy="436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F6D3A3-1C56-408A-8AF2-E8019772F623}"/>
              </a:ext>
            </a:extLst>
          </p:cNvPr>
          <p:cNvSpPr txBox="1"/>
          <p:nvPr/>
        </p:nvSpPr>
        <p:spPr>
          <a:xfrm>
            <a:off x="299164" y="1971376"/>
            <a:ext cx="364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Enter your username and newly created password. Then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Click Login.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16">
            <a:extLst>
              <a:ext uri="{FF2B5EF4-FFF2-40B4-BE49-F238E27FC236}">
                <a16:creationId xmlns:a16="http://schemas.microsoft.com/office/drawing/2014/main" id="{05119479-99EB-4EFC-BA38-53B98C53A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137" y="155569"/>
            <a:ext cx="5181600" cy="33927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F5F0DB-E087-4791-9513-22A961F53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35" y="2500285"/>
            <a:ext cx="4806882" cy="40386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B87028-1A31-4DA6-BDF1-2D2B41CA5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3689" y="3935097"/>
            <a:ext cx="5934017" cy="2385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1CA663-B777-4C48-A4DC-D66E6F49DB76}"/>
              </a:ext>
            </a:extLst>
          </p:cNvPr>
          <p:cNvSpPr txBox="1"/>
          <p:nvPr/>
        </p:nvSpPr>
        <p:spPr>
          <a:xfrm>
            <a:off x="6413647" y="3624327"/>
            <a:ext cx="4806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Click The Link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the email. It will route you back to the login page</a:t>
            </a:r>
          </a:p>
        </p:txBody>
      </p:sp>
      <p:pic>
        <p:nvPicPr>
          <p:cNvPr id="4098" name="Picture 2" descr="Image result for buffalo wild wings">
            <a:extLst>
              <a:ext uri="{FF2B5EF4-FFF2-40B4-BE49-F238E27FC236}">
                <a16:creationId xmlns:a16="http://schemas.microsoft.com/office/drawing/2014/main" id="{3312B2D0-8748-4C58-8A06-D315FCE19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32" y="549445"/>
            <a:ext cx="3163392" cy="177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6335A6-382D-4274-9555-A5133B44EC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67" y="0"/>
            <a:ext cx="1235260" cy="12352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8F30C18-1162-4E6B-B1D5-4F34D0020E61}"/>
              </a:ext>
            </a:extLst>
          </p:cNvPr>
          <p:cNvSpPr txBox="1"/>
          <p:nvPr/>
        </p:nvSpPr>
        <p:spPr>
          <a:xfrm>
            <a:off x="1052150" y="100655"/>
            <a:ext cx="4333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ncho"/>
              </a:rPr>
              <a:t>Logging in to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ncho"/>
              </a:rPr>
              <a:t>ReadyPay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Rancho"/>
            </a:endParaRPr>
          </a:p>
        </p:txBody>
      </p:sp>
    </p:spTree>
    <p:extLst>
      <p:ext uri="{BB962C8B-B14F-4D97-AF65-F5344CB8AC3E}">
        <p14:creationId xmlns:p14="http://schemas.microsoft.com/office/powerpoint/2010/main" val="80565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97F9E69-5D2F-40BF-A6FD-55CD79E9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5710" y="6421665"/>
            <a:ext cx="2743200" cy="365125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A02AA3-E297-4912-B4E4-85391164F854}"/>
              </a:ext>
            </a:extLst>
          </p:cNvPr>
          <p:cNvSpPr txBox="1"/>
          <p:nvPr/>
        </p:nvSpPr>
        <p:spPr>
          <a:xfrm>
            <a:off x="5746500" y="639264"/>
            <a:ext cx="336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 see this screen, Success! This is your landing page or dashboard. This page is customizable to your preferences.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C7A188-DA05-417C-AAD0-695A31DA5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024" y="1563741"/>
            <a:ext cx="5116345" cy="476293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44FCB2-AAB8-4042-AA21-4A407525289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34" y="6350429"/>
            <a:ext cx="1531287" cy="4363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D627EA-5096-45A7-9C39-4CB253F13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26" y="1493240"/>
            <a:ext cx="4806882" cy="40386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0ADD93-0C52-4D61-9515-D7660464AF3F}"/>
              </a:ext>
            </a:extLst>
          </p:cNvPr>
          <p:cNvSpPr txBox="1"/>
          <p:nvPr/>
        </p:nvSpPr>
        <p:spPr>
          <a:xfrm>
            <a:off x="929127" y="5708734"/>
            <a:ext cx="4421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Enter username and password you created.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Click Login.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buffalo wild wings logo">
            <a:extLst>
              <a:ext uri="{FF2B5EF4-FFF2-40B4-BE49-F238E27FC236}">
                <a16:creationId xmlns:a16="http://schemas.microsoft.com/office/drawing/2014/main" id="{49601CF6-4175-47F8-ADBB-694D5654E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853" y="71210"/>
            <a:ext cx="2844058" cy="142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D6FF29-EEAB-416F-B0C3-D06BF37D8F17}"/>
              </a:ext>
            </a:extLst>
          </p:cNvPr>
          <p:cNvSpPr txBox="1"/>
          <p:nvPr/>
        </p:nvSpPr>
        <p:spPr>
          <a:xfrm>
            <a:off x="5886089" y="6397174"/>
            <a:ext cx="4417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Issues or Questions?? Email us at </a:t>
            </a:r>
            <a:r>
              <a:rPr lang="en-US" sz="1400" dirty="0">
                <a:hlinkClick r:id="rId6"/>
              </a:rPr>
              <a:t>Payroll@pacificbells.com</a:t>
            </a:r>
            <a:r>
              <a:rPr lang="en-US" sz="14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09BB97-0608-42C9-B077-58B185DF0D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67" y="0"/>
            <a:ext cx="1235260" cy="12352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C79350-0C03-4D82-82AC-1280FFB51DA3}"/>
              </a:ext>
            </a:extLst>
          </p:cNvPr>
          <p:cNvSpPr txBox="1"/>
          <p:nvPr/>
        </p:nvSpPr>
        <p:spPr>
          <a:xfrm>
            <a:off x="1052150" y="100655"/>
            <a:ext cx="3368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ncho"/>
              </a:rPr>
              <a:t>Logging in to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ncho"/>
              </a:rPr>
              <a:t>ReadyPay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Rancho"/>
            </a:endParaRPr>
          </a:p>
        </p:txBody>
      </p:sp>
    </p:spTree>
    <p:extLst>
      <p:ext uri="{BB962C8B-B14F-4D97-AF65-F5344CB8AC3E}">
        <p14:creationId xmlns:p14="http://schemas.microsoft.com/office/powerpoint/2010/main" val="33588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2904C3-387D-4DD7-B0FC-C05895B8F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17670" cy="6858000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340FFFB-15B9-42DC-8FAB-87E926D9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154" y="6421665"/>
            <a:ext cx="2743200" cy="365125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  <p:pic>
        <p:nvPicPr>
          <p:cNvPr id="6" name="Picture 2" descr="Image result for stick person">
            <a:extLst>
              <a:ext uri="{FF2B5EF4-FFF2-40B4-BE49-F238E27FC236}">
                <a16:creationId xmlns:a16="http://schemas.microsoft.com/office/drawing/2014/main" id="{54BCD18E-65BF-4146-B42F-C2989BD60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230" y="2869121"/>
            <a:ext cx="1894940" cy="204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14120B-D818-4498-8891-74441EFE343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34" y="6350429"/>
            <a:ext cx="1531287" cy="43636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47CB774-85F8-4F86-9709-3A61144E08BF}"/>
              </a:ext>
            </a:extLst>
          </p:cNvPr>
          <p:cNvGrpSpPr/>
          <p:nvPr/>
        </p:nvGrpSpPr>
        <p:grpSpPr>
          <a:xfrm>
            <a:off x="10131121" y="2036118"/>
            <a:ext cx="1814100" cy="1000315"/>
            <a:chOff x="9238719" y="3892458"/>
            <a:chExt cx="1814100" cy="1000315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61AAB162-F4DF-4E7F-BE31-51BD46940207}"/>
                </a:ext>
              </a:extLst>
            </p:cNvPr>
            <p:cNvSpPr/>
            <p:nvPr/>
          </p:nvSpPr>
          <p:spPr>
            <a:xfrm>
              <a:off x="9238719" y="3892458"/>
              <a:ext cx="1814100" cy="1000315"/>
            </a:xfrm>
            <a:prstGeom prst="wedgeEllipseCallout">
              <a:avLst/>
            </a:prstGeom>
            <a:solidFill>
              <a:srgbClr val="FCBF2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947758-F4A4-4A3C-AA77-7D0E88D47C62}"/>
                </a:ext>
              </a:extLst>
            </p:cNvPr>
            <p:cNvSpPr txBox="1"/>
            <p:nvPr/>
          </p:nvSpPr>
          <p:spPr>
            <a:xfrm>
              <a:off x="9264724" y="4131005"/>
              <a:ext cx="176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Don’t forget to download the app!! 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7B7F9F5-D590-427D-9A35-2A3F37101B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67" y="0"/>
            <a:ext cx="1235260" cy="12352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182615-0F04-419F-9CA4-AA59D7B077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8282" y="173317"/>
            <a:ext cx="3123809" cy="1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64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7E00CC-5090-4635-A193-A9F384B0214B}"/>
              </a:ext>
            </a:extLst>
          </p:cNvPr>
          <p:cNvSpPr txBox="1"/>
          <p:nvPr/>
        </p:nvSpPr>
        <p:spPr>
          <a:xfrm>
            <a:off x="1998883" y="2418034"/>
            <a:ext cx="273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Hover over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My Info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Paychecks/W-2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W-2/1099.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37339" y="97160"/>
            <a:ext cx="3789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ancho" panose="02000000000000000000"/>
              </a:rPr>
              <a:t>Enrolling and Downloading your W-2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03AB-F565-4D09-9264-A5011BBA1662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141" y="6320731"/>
            <a:ext cx="1531287" cy="4363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CF639D-3FE2-43BE-9A05-02CE9DE41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39" y="1179812"/>
            <a:ext cx="5032540" cy="12302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B11261-343E-49A4-8B87-7E1A6B2F7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339" y="2977795"/>
            <a:ext cx="4077850" cy="37436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CF6F999-EFB9-4C7D-A754-A96DB3EA7F45}"/>
              </a:ext>
            </a:extLst>
          </p:cNvPr>
          <p:cNvSpPr txBox="1"/>
          <p:nvPr/>
        </p:nvSpPr>
        <p:spPr>
          <a:xfrm>
            <a:off x="283477" y="3749334"/>
            <a:ext cx="115681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Scroll to the bottom of the screen and click on ‘Click to Enroll’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A pop up will appear asking if you are sure you want to enroll, click OK.</a:t>
            </a:r>
          </a:p>
          <a:p>
            <a:pPr algn="ctr"/>
            <a:endParaRPr lang="en-US" sz="1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D0684CD-074E-4CF3-B1A8-F62B8F4DA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822" y="343315"/>
            <a:ext cx="4964959" cy="50569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38793E8-D2DA-4D23-8D74-DC5BA5A7E496}"/>
              </a:ext>
            </a:extLst>
          </p:cNvPr>
          <p:cNvSpPr txBox="1"/>
          <p:nvPr/>
        </p:nvSpPr>
        <p:spPr>
          <a:xfrm>
            <a:off x="6333823" y="5485868"/>
            <a:ext cx="5369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The button ‘View Tax Forms’ will be come available and clickable.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650B17-3AB3-4063-B2F2-E5571E42B7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67" y="0"/>
            <a:ext cx="1235260" cy="12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60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0A9D44-881E-4A6A-8293-CEBCBD8E4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97" y="1421195"/>
            <a:ext cx="5704080" cy="52366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CEE8AC-7B56-4EF4-8DDB-C8D5A4BB9E1B}"/>
              </a:ext>
            </a:extLst>
          </p:cNvPr>
          <p:cNvSpPr txBox="1"/>
          <p:nvPr/>
        </p:nvSpPr>
        <p:spPr>
          <a:xfrm>
            <a:off x="1762559" y="334785"/>
            <a:ext cx="424635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Once you validate your email address and log on, you will be brought to the page below.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Scroll to the bottom of the screen and click on ‘Click to Enroll’</a:t>
            </a:r>
          </a:p>
          <a:p>
            <a:pPr algn="ctr"/>
            <a:r>
              <a:rPr lang="en-US" sz="1100" dirty="0"/>
              <a:t>A pop up will appear asking if you are sure you want to enroll, click OK.</a:t>
            </a:r>
          </a:p>
          <a:p>
            <a:pPr algn="ctr"/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E47848-F103-409A-ACFB-08E7B1D9B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097" y="1286442"/>
            <a:ext cx="4964959" cy="50569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FE8C42-B3AB-4D6C-8FCD-467285B9C2FD}"/>
              </a:ext>
            </a:extLst>
          </p:cNvPr>
          <p:cNvSpPr txBox="1"/>
          <p:nvPr/>
        </p:nvSpPr>
        <p:spPr>
          <a:xfrm>
            <a:off x="6543548" y="927255"/>
            <a:ext cx="5369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The button ‘View Tax Forms’ will be come available and clickable.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F06E14-5A77-4600-A8BA-BAAE3E21A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03AB-F565-4D09-9264-A5011BBA166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DD1593-1018-4A66-8E67-4F02FDDDA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67" y="0"/>
            <a:ext cx="1235260" cy="12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65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2F9CC2-2F68-47B3-9609-EC56CD783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7" y="1310764"/>
            <a:ext cx="5158133" cy="48069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D8DD70-9FF1-403D-8910-88BBA310DBFC}"/>
              </a:ext>
            </a:extLst>
          </p:cNvPr>
          <p:cNvSpPr txBox="1"/>
          <p:nvPr/>
        </p:nvSpPr>
        <p:spPr>
          <a:xfrm>
            <a:off x="274637" y="6226545"/>
            <a:ext cx="6141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Hover over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My Info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Personal Information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Demographics.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470B10-C0CF-4671-AE7F-3D329E12B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900" y="641986"/>
            <a:ext cx="4318494" cy="52730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285522-8C28-413F-B817-85E350C85231}"/>
              </a:ext>
            </a:extLst>
          </p:cNvPr>
          <p:cNvSpPr txBox="1"/>
          <p:nvPr/>
        </p:nvSpPr>
        <p:spPr>
          <a:xfrm>
            <a:off x="5702784" y="1570296"/>
            <a:ext cx="1485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Use the boxes that are not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greyed out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to update your address and personal information.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C56868-61F6-4A62-AF77-AB427241274B}"/>
              </a:ext>
            </a:extLst>
          </p:cNvPr>
          <p:cNvSpPr txBox="1"/>
          <p:nvPr/>
        </p:nvSpPr>
        <p:spPr>
          <a:xfrm>
            <a:off x="6867164" y="5997188"/>
            <a:ext cx="5180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Make a mistake? No big deal! Just click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Undo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where the purple arrow is.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10AB45-4201-4545-AF2D-ADEC59A77068}"/>
              </a:ext>
            </a:extLst>
          </p:cNvPr>
          <p:cNvSpPr txBox="1"/>
          <p:nvPr/>
        </p:nvSpPr>
        <p:spPr>
          <a:xfrm>
            <a:off x="5866397" y="5494441"/>
            <a:ext cx="1332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When complete, click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03AB-F565-4D09-9264-A5011BBA1662}" type="slidenum">
              <a:rPr lang="en-US" smtClean="0"/>
              <a:t>9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95321" y="57897"/>
            <a:ext cx="6927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ancho" panose="02000000000000000000"/>
              </a:rPr>
              <a:t>Viewing &amp; Updating Personal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147" y="6320731"/>
            <a:ext cx="1531287" cy="436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67" y="0"/>
            <a:ext cx="1235260" cy="12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0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438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Rancho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Chasney</dc:creator>
  <cp:lastModifiedBy>Lauren Bain</cp:lastModifiedBy>
  <cp:revision>64</cp:revision>
  <cp:lastPrinted>2018-12-17T19:34:04Z</cp:lastPrinted>
  <dcterms:created xsi:type="dcterms:W3CDTF">2018-12-14T22:56:37Z</dcterms:created>
  <dcterms:modified xsi:type="dcterms:W3CDTF">2019-11-11T18:24:35Z</dcterms:modified>
</cp:coreProperties>
</file>